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27" r:id="rId5"/>
    <p:sldId id="330" r:id="rId6"/>
    <p:sldId id="331" r:id="rId7"/>
    <p:sldId id="332" r:id="rId8"/>
    <p:sldId id="298" r:id="rId9"/>
    <p:sldId id="333" r:id="rId10"/>
    <p:sldId id="335" r:id="rId11"/>
    <p:sldId id="334" r:id="rId12"/>
    <p:sldId id="262" r:id="rId13"/>
    <p:sldId id="336" r:id="rId14"/>
    <p:sldId id="263" r:id="rId15"/>
    <p:sldId id="337" r:id="rId16"/>
    <p:sldId id="299" r:id="rId17"/>
    <p:sldId id="302" r:id="rId18"/>
    <p:sldId id="264" r:id="rId19"/>
    <p:sldId id="266" r:id="rId20"/>
    <p:sldId id="265" r:id="rId21"/>
    <p:sldId id="276" r:id="rId22"/>
    <p:sldId id="303" r:id="rId23"/>
    <p:sldId id="293" r:id="rId24"/>
    <p:sldId id="284" r:id="rId25"/>
    <p:sldId id="269" r:id="rId26"/>
    <p:sldId id="304" r:id="rId27"/>
    <p:sldId id="305" r:id="rId28"/>
    <p:sldId id="307" r:id="rId29"/>
    <p:sldId id="306" r:id="rId30"/>
    <p:sldId id="308" r:id="rId31"/>
    <p:sldId id="270" r:id="rId32"/>
    <p:sldId id="309" r:id="rId33"/>
    <p:sldId id="310" r:id="rId34"/>
    <p:sldId id="311" r:id="rId35"/>
    <p:sldId id="312" r:id="rId36"/>
    <p:sldId id="314" r:id="rId37"/>
    <p:sldId id="313" r:id="rId38"/>
    <p:sldId id="315" r:id="rId39"/>
    <p:sldId id="316" r:id="rId40"/>
    <p:sldId id="317" r:id="rId41"/>
    <p:sldId id="294" r:id="rId42"/>
    <p:sldId id="296" r:id="rId43"/>
    <p:sldId id="318" r:id="rId44"/>
    <p:sldId id="319" r:id="rId45"/>
    <p:sldId id="321" r:id="rId46"/>
    <p:sldId id="322" r:id="rId47"/>
    <p:sldId id="323" r:id="rId48"/>
    <p:sldId id="324" r:id="rId49"/>
    <p:sldId id="288" r:id="rId50"/>
    <p:sldId id="289" r:id="rId51"/>
    <p:sldId id="320" r:id="rId52"/>
    <p:sldId id="274" r:id="rId53"/>
    <p:sldId id="275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8" d="100"/>
          <a:sy n="58" d="100"/>
        </p:scale>
        <p:origin x="140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71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19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30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8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rroy/FinalCapstone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rroy/FinalCapstone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rroy/FinalCapstone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rroy/FinalCapstone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rroy/FinalCapstone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rroy/FinalCapstone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rroy/FinalCapstone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rroy/FinalCapstone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verroy/FinalCapstone.git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Roy S Verstegen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5/2/2024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Used Train, test, split function to create test data and train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Measured distance from cities, railways, and coastlines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5E2848B5-D91B-3037-65C2-ABB755A56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03" y="3724102"/>
            <a:ext cx="10104817" cy="23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11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API – used get-response methodology and placed data in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 file located 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https://github.com/verroy/FinalCapstone.git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BEBC691-AE09-C115-9832-7BF3549A2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49" y="3395275"/>
            <a:ext cx="6887536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– scrapped html table data from Wikipedia site and placed it into dictionary format for analysis.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Database – converted csv file to database table format and queried table to determine counts of landing outcomes, booster versions, and mission success or failures.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84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Collected Json datasets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Normalized Json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Placed the data sets into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 Package located here 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https://github.com/verroy/FinalCapstone.git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F6ABAA-6710-4CD5-B941-73F7418E1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2" y="1800225"/>
            <a:ext cx="5406166" cy="419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4663742" cy="420687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using Beautiful Soup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Get-Response html methods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Retrieved data from html table tags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 notebook at 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https://github.com/verroy/FinalCapstone.git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39C136-3352-F044-FDD7-6A6B446E3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935" y="1792288"/>
            <a:ext cx="5307676" cy="408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 data was replaced with the mean value for Payload Mass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Examined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missing data and Payload Mass had 5 missing values and Landing Pad had 26 missing values. Payload Mass was replaced with mean value and Landing Pad was left as null value.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https://github.com/verroy/FinalCapstone.git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0ED28-4E09-3A2C-13F5-3D033DB3E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13" y="3790604"/>
            <a:ext cx="7117733" cy="162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were used to determine flight number vs payload mass and Payload vs Launch Site.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was used to determine flight number vs launch site, Orbit vs Flight Number, and Orbit vs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was used to determine success rate vs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Charts were used to Measure success rate per year.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complete notebook 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https://github.com/verroy/FinalCapstone.git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Queried database tables to list the following data points…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Distinct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and average carried by Booster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Determine the first date of successful mission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Determine the drone ship successful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Counted Mission Outcomes and landing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Calculated the maximum payload mass by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 notebook at 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https://github.com/verroy/FinalCapstone.git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markers, circles, colors and lines were created on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Markers, Circles, Colors, and Lines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were added to determine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were added to measure distance between launch sites and railways, Cities, and Coastlines.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 notebook located here 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https://github.com/verroy/FinalCapstone.git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interactive plots and graphs were built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Graph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graph was used to measure successful launches per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was used to measure Payload Mass per class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 notebook located here 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https://github.com/verroy/FinalCapstone.git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6" y="1330036"/>
            <a:ext cx="10515599" cy="410402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Executive Summary – p3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Introduction – p4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Methodology – p5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classifications were used –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the dataset was split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test_train_split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each classification was fit to the model and the accuracy measured using score, and a confusion matrix.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 notebook located here 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https://github.com/verroy/FinalCapstone.git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463041"/>
            <a:ext cx="10224205" cy="86452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Blue Dot (0) – means the mission Outcome was un-successful landing the first stage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 Dot (1) – means the mission Outcome was successful landing the first stage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80D0AE-F01D-B25B-158B-EA635F390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2" y="2560320"/>
            <a:ext cx="10593000" cy="386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246910"/>
            <a:ext cx="10515599" cy="9809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VAFB-SLC had no rockets launched for a payload mass greater than 10,000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lbs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6F2A5-6AC3-366C-2D82-E11A57051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87024"/>
            <a:ext cx="10687962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Certain Orbits had higher success rates than others.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38497-1730-0258-E8BD-A29703650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94" y="1702117"/>
            <a:ext cx="5410955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LEO orbit success appears related to the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Orbit seems to have no relationship between flight number and success.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49B0C-E4CD-D3D8-780F-ACAA5FDBF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926" y="1319566"/>
            <a:ext cx="5315692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Polar, LEO, and ISS have positive landing rates with heavy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is harder to distinguish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A054C-591E-0D9E-F0EA-BF77338B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847" y="1413164"/>
            <a:ext cx="5191850" cy="461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success rate kept climbing since 2013 until 2018.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529C4C-A49F-ED3B-C5F2-74DF14E90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647" y="1380839"/>
            <a:ext cx="6019313" cy="450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 Names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the Distinct function to query the launch site names.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Distinct("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") from SPACEXTBL;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1C79F9-5564-104F-D4A8-2BAE7F8AB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96" y="3429000"/>
            <a:ext cx="4747683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like in the where clause and limit to 5 records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SPACEXTBL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'CCA%' limit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5BA909-F682-9E38-6105-DBA396595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429000"/>
            <a:ext cx="4799517" cy="2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0" y="1310640"/>
            <a:ext cx="10687961" cy="479552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en-US" sz="1600" b="0" i="0" dirty="0">
                <a:effectLst/>
                <a:highlight>
                  <a:srgbClr val="FFFFFF"/>
                </a:highlight>
                <a:latin typeface="+mn-lt"/>
              </a:rPr>
              <a:t>Space X advertises Falcon 9 rocket launches at a cost of 62 million dollars; other providers cost upward of 165 million dollars each, much of the savings is because Space X can recover and reuse the first stage. Therefore, if we can determine if the first stage will land successfully, we can determine the cost of a launch. This information can be used if an alternate company wants to bid against space X for a rocket launch. </a:t>
            </a:r>
          </a:p>
          <a:p>
            <a:pPr>
              <a:lnSpc>
                <a:spcPct val="100000"/>
              </a:lnSpc>
              <a:buNone/>
            </a:pPr>
            <a:endParaRPr lang="en-US" sz="1600" strike="noStrike" spc="-1" dirty="0">
              <a:highlight>
                <a:srgbClr val="FFFFFF"/>
              </a:highlight>
              <a:latin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pc="-1" dirty="0">
                <a:highlight>
                  <a:srgbClr val="FFFFFF"/>
                </a:highlight>
                <a:latin typeface="+mn-lt"/>
              </a:rPr>
              <a:t>These findings will determine which features give us the best chance to recover and reuse the first stage of a rocket launch. The list of features include</a:t>
            </a:r>
          </a:p>
          <a:p>
            <a:pPr>
              <a:lnSpc>
                <a:spcPct val="100000"/>
              </a:lnSpc>
            </a:pPr>
            <a:r>
              <a:rPr lang="en-US" sz="1600" strike="noStrike" spc="-1" dirty="0">
                <a:highlight>
                  <a:srgbClr val="FFFFFF"/>
                </a:highlight>
                <a:latin typeface="+mn-lt"/>
              </a:rPr>
              <a:t>Orbit</a:t>
            </a:r>
          </a:p>
          <a:p>
            <a:pPr>
              <a:lnSpc>
                <a:spcPct val="100000"/>
              </a:lnSpc>
            </a:pPr>
            <a:r>
              <a:rPr lang="en-US" sz="1600" b="0" spc="-1" dirty="0">
                <a:highlight>
                  <a:srgbClr val="FFFFFF"/>
                </a:highlight>
                <a:latin typeface="+mn-lt"/>
              </a:rPr>
              <a:t>Payload Mass</a:t>
            </a:r>
          </a:p>
          <a:p>
            <a:pPr>
              <a:lnSpc>
                <a:spcPct val="100000"/>
              </a:lnSpc>
            </a:pPr>
            <a:r>
              <a:rPr lang="en-US" sz="1600" strike="noStrike" spc="-1" dirty="0">
                <a:highlight>
                  <a:srgbClr val="FFFFFF"/>
                </a:highlight>
                <a:latin typeface="+mn-lt"/>
              </a:rPr>
              <a:t>Booster Versions</a:t>
            </a:r>
          </a:p>
          <a:p>
            <a:pPr>
              <a:lnSpc>
                <a:spcPct val="100000"/>
              </a:lnSpc>
            </a:pPr>
            <a:r>
              <a:rPr lang="en-US" sz="1600" b="0" spc="-1" dirty="0">
                <a:highlight>
                  <a:srgbClr val="FFFFFF"/>
                </a:highlight>
                <a:latin typeface="+mn-lt"/>
              </a:rPr>
              <a:t>Launch Sites</a:t>
            </a:r>
          </a:p>
          <a:p>
            <a:pPr>
              <a:lnSpc>
                <a:spcPct val="100000"/>
              </a:lnSpc>
            </a:pPr>
            <a:endParaRPr lang="en-US" sz="1600" strike="noStrike" spc="-1" dirty="0">
              <a:highlight>
                <a:srgbClr val="FFFFFF"/>
              </a:highlight>
              <a:latin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b="0" spc="-1" dirty="0">
                <a:highlight>
                  <a:srgbClr val="FFFFFF"/>
                </a:highlight>
                <a:latin typeface="+mn-lt"/>
              </a:rPr>
              <a:t>Based on these features, the best Machine Learning supervised classification model developed in this report, predicted booster recovery outcome with an accuracy close to 94%.</a:t>
            </a:r>
            <a:endParaRPr lang="en-US" sz="1600" b="0" strike="noStrike" spc="-1" dirty="0">
              <a:latin typeface="+mn-l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Customer, sum(PAYLOAD_MASS__KG_) from SPACEXTBL where Customer = 'NASA (CRS)' group by Customer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A83645-E78E-2321-13D1-C1CBC9134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91" y="3428999"/>
            <a:ext cx="4338727" cy="185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avg(PAYLOAD_MASS__KG_) from SPACEXTBL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'F9 v1.1' 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BA2D4-576F-C3C5-92A9-12878CDC3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73" y="4001294"/>
            <a:ext cx="4170592" cy="138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first successful landing outcome in ground pad, used the min functions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Min(Date) from SPACEXTBL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'Success’;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FC528C-D5E9-FC91-009F-2FF9EB8BA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552" y="4001294"/>
            <a:ext cx="2095783" cy="148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SPACEXTBL where PAYLOAD_MASS__KG_ between 4000 and 6000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'Success (drone ship)’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0A208F-1057-58A5-F7C5-87C37AED2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898" y="3873731"/>
            <a:ext cx="3892869" cy="244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Count(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CountOfMissionOutcomes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SPACEXTBL 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FF756D-737C-0548-E86A-E9C955944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57" y="3428999"/>
            <a:ext cx="6976536" cy="2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2916"/>
            <a:ext cx="7725597" cy="46640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a subquery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SPACEXTBL where PAYLOAD_MASS__KG_ in (Select max(PAYLOAD_MASS__KG_) from SPACEXTBL)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A38FFC-87FF-9611-716C-D0BC17DCF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844" y="1512916"/>
            <a:ext cx="1834080" cy="466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(Date,0,5) as Year,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(Date,6,2) as Month,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SPACEXTBL where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'Failure (drone ship)’ and Year = 2015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DAC4E-D3CE-CE4D-4BF1-B3FC84BE2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49" y="4588626"/>
            <a:ext cx="9467350" cy="143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7077205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Count(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LandingOutcomeCounts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SPACEXTBL where Date &gt;= '2010-06-04' and Date &lt;= '2017-03-20' 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order by Count(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desc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747EAA-B8A8-B827-06FE-DA94A3BC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824" y="1825625"/>
            <a:ext cx="3241165" cy="379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sites are in close proximity to coastlines.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683BB-7CE8-5DF8-9ADF-C78A8E6DA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28" y="3938276"/>
            <a:ext cx="5516572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351280"/>
            <a:ext cx="10530114" cy="49680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with a cost of 62 million dollars; other providers cost upward of 165 million dollars each, much of the savings is because Space X can reuse the first stage. Therefore, if we can determine if the first stage will land, we can determine the cost of a launch. The goal of the project is to create a machine learning pipeline to predict if the first stage will land successfully.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features determine if the rocket will land successfully?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relationship among features that determine the success rate of a first stage recovery and landing.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operating conditions ensure a successful landing.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Colored labels to mark number of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Launches per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A04FE-67C7-A74F-2E51-633325567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246" y="1560288"/>
            <a:ext cx="5153744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5930048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should launch rockets close to coastlines. This folium map plots line distances from Cities, railways, and coastlines.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proximity to Cities, Railway, and Coast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CCC02-C96C-FFDE-0BB2-FB86D2E2F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059" y="1396538"/>
            <a:ext cx="4585552" cy="46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Which launch sites have a higher percentage of mission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Records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E3728-4689-0231-01C1-CCEA520B6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926079"/>
            <a:ext cx="10515600" cy="325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What is the success rate for KSC LC-39A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86D13-F9C0-94B5-4347-28E6D64D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7" y="3225338"/>
            <a:ext cx="10515600" cy="309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46415"/>
            <a:ext cx="10414662" cy="18533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Which versions perform better at 2500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Version at 2500 kg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C1268-35A5-7365-9A96-4EA942DBC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429000"/>
            <a:ext cx="10414661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79913"/>
            <a:ext cx="10515600" cy="1632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train test split random state set = 3. KNN shows a 94% accuracy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Optimization 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of SVM and LR hyper-parameters was refined for increasing accuracy with train set. Test set is too small.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A08552-51A0-6EBF-16AC-7D70628A924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791332" y="3120750"/>
            <a:ext cx="5923440" cy="31986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05929"/>
            <a:ext cx="5048898" cy="436305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 is the best predictor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successfully predicted 100% of the did not land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only missed one of the landed.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AC7DD-23F3-D083-7699-8F26A3336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18" y="1344281"/>
            <a:ext cx="5163271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Calibri;Calibri"/>
              </a:rPr>
              <a:t>We defined success as a successful recovery process of Falcon9 first stage booster.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Calibri;Calibri"/>
              </a:rPr>
              <a:t>Based on these features, we selected a supervised classification model capable of predicting launch outcome with a 94% accuracy. 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Falcon9 first stage booster recovery seems to improve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Calibri;Calibri"/>
              </a:rPr>
              <a:t>Recent successes with FT boosters landing on “drone ship”, bodes well for such a solution.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notebooks can be found in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repository at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https://github.com/verroy/FinalCapstone.git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03612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collection methodology:</a:t>
            </a:r>
            <a:endParaRPr lang="en-US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Sqlite3 (Db2) database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Web scraping (Beautiful Soup)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Pandas data frame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Csv files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01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553880" y="1215334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One-hot encoding was applied to categorical features.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Identified missing values and replaced with mean value.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Added categorical column for success or failure of outcome.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522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10104817" cy="473854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Created database to store and retrieve data collected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Load data into Db2 database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Used SQL to determine which launch sites have the highest success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Used SQL to determine which booster versions have the highest success</a:t>
            </a:r>
            <a:endParaRPr lang="en-US" sz="2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90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interactive visual analytics using Folium and 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Plotly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Built Maps of launch sites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Counted success/failure rate at each launch site</a:t>
            </a:r>
            <a:endParaRPr lang="en-US" sz="2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map of a airport&#10;&#10;Description automatically generated">
            <a:extLst>
              <a:ext uri="{FF2B5EF4-FFF2-40B4-BE49-F238E27FC236}">
                <a16:creationId xmlns:a16="http://schemas.microsoft.com/office/drawing/2014/main" id="{14A7B285-93C2-1CFB-90B7-6B0694BDC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666" y="3428999"/>
            <a:ext cx="9395162" cy="299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</TotalTime>
  <Words>2132</Words>
  <Application>Microsoft Office PowerPoint</Application>
  <PresentationFormat>Widescreen</PresentationFormat>
  <Paragraphs>271</Paragraphs>
  <Slides>51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Roy Verstegen</cp:lastModifiedBy>
  <cp:revision>246</cp:revision>
  <dcterms:created xsi:type="dcterms:W3CDTF">2021-04-29T18:58:34Z</dcterms:created>
  <dcterms:modified xsi:type="dcterms:W3CDTF">2024-05-02T21:11:53Z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